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82" r:id="rId3"/>
    <p:sldId id="309" r:id="rId4"/>
    <p:sldId id="283" r:id="rId5"/>
    <p:sldId id="284" r:id="rId6"/>
    <p:sldId id="291" r:id="rId7"/>
    <p:sldId id="292" r:id="rId8"/>
    <p:sldId id="293" r:id="rId9"/>
    <p:sldId id="286" r:id="rId10"/>
    <p:sldId id="289" r:id="rId11"/>
    <p:sldId id="300" r:id="rId12"/>
    <p:sldId id="298" r:id="rId13"/>
    <p:sldId id="302" r:id="rId14"/>
    <p:sldId id="301" r:id="rId15"/>
    <p:sldId id="294" r:id="rId16"/>
    <p:sldId id="299" r:id="rId17"/>
    <p:sldId id="296" r:id="rId18"/>
    <p:sldId id="287" r:id="rId19"/>
    <p:sldId id="295" r:id="rId20"/>
    <p:sldId id="288" r:id="rId21"/>
    <p:sldId id="297" r:id="rId22"/>
    <p:sldId id="258" r:id="rId23"/>
    <p:sldId id="259" r:id="rId24"/>
    <p:sldId id="260" r:id="rId25"/>
    <p:sldId id="264" r:id="rId26"/>
    <p:sldId id="265" r:id="rId27"/>
    <p:sldId id="266" r:id="rId28"/>
    <p:sldId id="303" r:id="rId29"/>
    <p:sldId id="268" r:id="rId30"/>
    <p:sldId id="270" r:id="rId31"/>
    <p:sldId id="271" r:id="rId32"/>
    <p:sldId id="305" r:id="rId33"/>
    <p:sldId id="275" r:id="rId34"/>
    <p:sldId id="276" r:id="rId35"/>
    <p:sldId id="281" r:id="rId36"/>
    <p:sldId id="310" r:id="rId37"/>
    <p:sldId id="30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8"/>
  </p:normalViewPr>
  <p:slideViewPr>
    <p:cSldViewPr snapToGrid="0" snapToObjects="1">
      <p:cViewPr varScale="1">
        <p:scale>
          <a:sx n="107" d="100"/>
          <a:sy n="107" d="100"/>
        </p:scale>
        <p:origin x="1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4614-251E-F548-93F5-6E586A74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8805A-734D-3F41-A9DC-1411A47D9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D336F-D8C1-4643-8DD1-24AAFACC1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C4AD2-3A9F-2B41-AD03-E261C8DD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17540-8E6E-F94D-877D-2A0AA05E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3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B1F3-B948-E547-94E3-4A4B0C24B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9C674-8009-DB4E-9EDA-DCE061DFA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7A0E1-35C8-ED48-9546-EE324152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68755-7966-FE4A-9568-D0BEED529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A5F08-D789-874D-93F8-C4F77584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997638-0F1D-BB4B-B46D-F3873DD71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4307F-138C-754A-8B5A-4026711AA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6BBDA-6CC8-114B-A002-CB8BEBE9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28CC0-E7E4-CD42-8BBA-F9252F9F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54BA6-7462-2B4A-BADB-047B50C47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6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1706-70FE-F546-AD15-EA71B1A3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43230-55A4-3146-A005-36BA9E32D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A6F7D-3234-CB41-8478-5D551C616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6D27B-20B3-1C46-8299-8A06818B8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FFD02-CE95-F444-9049-8C557ED12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8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44D4F-0D49-BA44-B0A9-80D8611D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08B7B-E81A-9344-8D60-6BFC8D8DB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B8F65-999D-BD44-AD65-19717DA0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7804E-87C5-0C40-BD8D-5A5D428B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39EA4-7374-4843-AB4D-FDD46C28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4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0969-6657-D747-B8FE-B5175540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1E949-9496-4740-98EC-07C776499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892AC-A66B-9F48-81FC-8A05E38A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B249B-DCDB-DC4A-8284-38A2A979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C9F2E-6A10-264F-BDA6-3B38D827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5023D-DD1D-1E4D-AD50-8AF6D751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C2B8D-4096-8344-9136-63E21881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744C3-5FC3-3C4F-8B4C-1CB2D0E42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F8A6D-35E9-8844-B38A-9C571BC6B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37C4C-4EE0-FD44-9943-35AD9F3A0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81EB0-89DF-F34D-8944-64CCFD3BB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5C47D0-69DE-5248-B346-5437B5BB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CD889-03C6-2F42-8456-11ACD4FA8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0DF58F-AFCD-844F-8DC3-E00B88DD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3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E5B3-909E-9649-B30D-569907A5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03A68-041C-EC45-9D41-69AED67A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F9A1E-22FA-5A43-B7AA-4CEB6821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C8FC2-F9DD-2F41-9468-0B343310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0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A2C54A-8655-9142-AC94-86DD9BEBA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0706B-31C5-E345-B413-A1B14ADB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075F4-F498-4E4D-A9C5-2817FDCB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0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6AA12-4849-8347-BB13-1D3FC437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0569D-DB89-CA49-AEBA-4C0AD38BF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61364-E4CA-6042-AA64-334FD5A55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7F463-6954-104E-A0AC-940DDC43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6C0E55-CA0B-F945-994E-2C106949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837C6-DC96-F341-BFF0-CB7434381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98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2DA0-9D08-1247-ADE2-8ECE2FB79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F62A6-7F65-CB4A-8CAA-68A6DFF66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38F3A-7D8C-9B4C-B086-C84205016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B7B55-8A99-6346-820C-8B5EAD2B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E1983-3188-3142-BF95-38A44F228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1A46E-7C0C-F446-8142-B9122EF2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8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93288-AD22-574E-B7ED-74B5BE973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8EFFA-CA54-A14E-8B7D-02FBCF7B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8AFC0-19A5-714D-BD7D-F34D3FD40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958F-5ADD-DA4F-9F6C-57AA39C7F42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24CAD-B797-A648-B565-7BCC37937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8FAF0-92C0-3B44-8525-813C08639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8C58C-2571-274E-8D09-E9FADA9F5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6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1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43D8A-C758-A747-900A-2613B6B1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C4070-D385-9640-B8F6-5FA9F0E41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191" y="804672"/>
            <a:ext cx="5937813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000000"/>
                </a:solidFill>
              </a:rPr>
              <a:t>Sigma Receptors (Sig R): Novel Targets of </a:t>
            </a:r>
            <a:r>
              <a:rPr lang="en-US" sz="4400" dirty="0" err="1">
                <a:solidFill>
                  <a:srgbClr val="000000"/>
                </a:solidFill>
              </a:rPr>
              <a:t>Neuropsychotherapeutic</a:t>
            </a:r>
            <a:r>
              <a:rPr lang="en-US" sz="4400" dirty="0">
                <a:solidFill>
                  <a:srgbClr val="000000"/>
                </a:solidFill>
              </a:rPr>
              <a:t> Drugs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                                                     Naleeka </a:t>
            </a:r>
            <a:r>
              <a:rPr lang="en-US" sz="2400" dirty="0" err="1">
                <a:solidFill>
                  <a:srgbClr val="000000"/>
                </a:solidFill>
              </a:rPr>
              <a:t>Randani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05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14809-2F5B-0249-80DD-1933C476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The Oligomerization of Sig-1R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E52503F-7196-F94E-974A-E3479F8A7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078" y="1825625"/>
            <a:ext cx="5267843" cy="4351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0AF618-81EF-3C48-A606-3472E6A27453}"/>
              </a:ext>
            </a:extLst>
          </p:cNvPr>
          <p:cNvSpPr txBox="1"/>
          <p:nvPr/>
        </p:nvSpPr>
        <p:spPr>
          <a:xfrm>
            <a:off x="9005104" y="6053559"/>
            <a:ext cx="234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(Yang et al., 2019)</a:t>
            </a:r>
          </a:p>
        </p:txBody>
      </p:sp>
    </p:spTree>
    <p:extLst>
      <p:ext uri="{BB962C8B-B14F-4D97-AF65-F5344CB8AC3E}">
        <p14:creationId xmlns:p14="http://schemas.microsoft.com/office/powerpoint/2010/main" val="3363778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8E2B-148C-A347-8978-356F9DF9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876" y="-3423"/>
            <a:ext cx="3648456" cy="17190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Sig-1R ligands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F95A5-526B-BE48-A1B0-4EE46607B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00" y="2074084"/>
            <a:ext cx="5267414" cy="3068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095C0-DE11-3444-B831-6D93ED5A1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589" y="1834046"/>
            <a:ext cx="6502082" cy="375236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03C0C8-66DD-6C47-B21E-A8DBCC6B8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1225" y="5843588"/>
            <a:ext cx="6344412" cy="12584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(</a:t>
            </a:r>
            <a:r>
              <a:rPr lang="en-US" sz="2000" dirty="0" err="1"/>
              <a:t>Uyen</a:t>
            </a:r>
            <a:r>
              <a:rPr lang="en-US" sz="2000" dirty="0"/>
              <a:t> et al., 2015)</a:t>
            </a:r>
          </a:p>
        </p:txBody>
      </p:sp>
    </p:spTree>
    <p:extLst>
      <p:ext uri="{BB962C8B-B14F-4D97-AF65-F5344CB8AC3E}">
        <p14:creationId xmlns:p14="http://schemas.microsoft.com/office/powerpoint/2010/main" val="53886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24B3-9255-1D4C-B90E-A6954CC9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Sig-1R ligands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E2ED91-2E49-084D-979A-D4C03117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2599230"/>
            <a:ext cx="6253631" cy="3024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3ABF39-ECD4-3747-922B-D649E0B13235}"/>
              </a:ext>
            </a:extLst>
          </p:cNvPr>
          <p:cNvSpPr txBox="1"/>
          <p:nvPr/>
        </p:nvSpPr>
        <p:spPr>
          <a:xfrm>
            <a:off x="9213448" y="6041985"/>
            <a:ext cx="24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Uyen</a:t>
            </a:r>
            <a:r>
              <a:rPr lang="en-US" dirty="0"/>
              <a:t> et al., 2015)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55A51-F036-BC47-A781-994B5779E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732" y="1100138"/>
            <a:ext cx="5431268" cy="45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83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DEC5-124E-1143-84C9-C7300DEB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Physiological roles of Sig-1R in the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7A53C-A1A7-6A42-B728-1C009FDC0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Neuronal Excitability</a:t>
            </a:r>
          </a:p>
          <a:p>
            <a:r>
              <a:rPr lang="en-US" dirty="0"/>
              <a:t>Synaptic plasticity, learning and memory</a:t>
            </a:r>
          </a:p>
          <a:p>
            <a:r>
              <a:rPr lang="en-US" dirty="0"/>
              <a:t>Neuroprotection</a:t>
            </a:r>
          </a:p>
          <a:p>
            <a:pPr marL="0" indent="0">
              <a:buNone/>
            </a:pPr>
            <a:r>
              <a:rPr lang="en-US" dirty="0"/>
              <a:t>          Modulation of Endoplasmic reticulum stress</a:t>
            </a:r>
          </a:p>
          <a:p>
            <a:pPr marL="0" indent="0">
              <a:buNone/>
            </a:pPr>
            <a:r>
              <a:rPr lang="en-US" dirty="0"/>
              <a:t>          Modulation of calcium homeostasis and glutamate toxicity</a:t>
            </a:r>
          </a:p>
          <a:p>
            <a:pPr marL="0" indent="0">
              <a:buNone/>
            </a:pPr>
            <a:r>
              <a:rPr lang="en-US" dirty="0"/>
              <a:t>          Modulation of Neuroinflammation</a:t>
            </a:r>
          </a:p>
        </p:txBody>
      </p:sp>
    </p:spTree>
    <p:extLst>
      <p:ext uri="{BB962C8B-B14F-4D97-AF65-F5344CB8AC3E}">
        <p14:creationId xmlns:p14="http://schemas.microsoft.com/office/powerpoint/2010/main" val="2387042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B9FFC4-5E88-6543-92E0-931FF570B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65" b="10879"/>
          <a:stretch/>
        </p:blipFill>
        <p:spPr>
          <a:xfrm>
            <a:off x="1514476" y="1600200"/>
            <a:ext cx="8585197" cy="4829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E009D8-890C-654A-A5AB-F8C94923B1AA}"/>
              </a:ext>
            </a:extLst>
          </p:cNvPr>
          <p:cNvSpPr txBox="1"/>
          <p:nvPr/>
        </p:nvSpPr>
        <p:spPr>
          <a:xfrm>
            <a:off x="1071563" y="371475"/>
            <a:ext cx="8585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Sig-1R Roles: Modulation of Neurophysiology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AA670F-D786-774F-B545-8E9F96DB69FB}"/>
              </a:ext>
            </a:extLst>
          </p:cNvPr>
          <p:cNvSpPr txBox="1"/>
          <p:nvPr/>
        </p:nvSpPr>
        <p:spPr>
          <a:xfrm>
            <a:off x="9656760" y="6301859"/>
            <a:ext cx="240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(Ryskamp et al., 2019)</a:t>
            </a:r>
          </a:p>
        </p:txBody>
      </p:sp>
    </p:spTree>
    <p:extLst>
      <p:ext uri="{BB962C8B-B14F-4D97-AF65-F5344CB8AC3E}">
        <p14:creationId xmlns:p14="http://schemas.microsoft.com/office/powerpoint/2010/main" val="3198401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244E-7016-D641-8C3B-D90C2D96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425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Sig-1R Roles: Neuroinflammation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5676A-5618-6940-9663-FF9E550C4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18F8F-DA59-F747-A85A-41BC0F0F9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707" y="1629095"/>
            <a:ext cx="6088817" cy="5032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35210E-A016-FE4B-888A-F03D9A68367E}"/>
              </a:ext>
            </a:extLst>
          </p:cNvPr>
          <p:cNvSpPr txBox="1"/>
          <p:nvPr/>
        </p:nvSpPr>
        <p:spPr>
          <a:xfrm>
            <a:off x="9734309" y="6423949"/>
            <a:ext cx="20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(Jia et al., 2018)</a:t>
            </a:r>
          </a:p>
        </p:txBody>
      </p:sp>
    </p:spTree>
    <p:extLst>
      <p:ext uri="{BB962C8B-B14F-4D97-AF65-F5344CB8AC3E}">
        <p14:creationId xmlns:p14="http://schemas.microsoft.com/office/powerpoint/2010/main" val="3822254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85CE-4E8D-0C45-9D5E-27FA9789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3100" dirty="0"/>
            </a:br>
            <a:br>
              <a:rPr lang="en-US" sz="3100" dirty="0"/>
            </a:br>
            <a:r>
              <a:rPr lang="en-US" sz="4000" dirty="0">
                <a:latin typeface="+mn-lt"/>
              </a:rPr>
              <a:t>Sig-1R Roles: Therapeutic mechanism for Sig-1R agonists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1A9B6-486B-0E4E-A89C-1704CD11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7" y="1690688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44CFB-B6D4-1D4E-AF35-00F10D7C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85" y="1549295"/>
            <a:ext cx="6748040" cy="494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71E7A3-FF0B-1F49-8540-CD943E90EFE7}"/>
              </a:ext>
            </a:extLst>
          </p:cNvPr>
          <p:cNvSpPr txBox="1"/>
          <p:nvPr/>
        </p:nvSpPr>
        <p:spPr>
          <a:xfrm>
            <a:off x="9433367" y="6308208"/>
            <a:ext cx="183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Hashimoto, 2013</a:t>
            </a:r>
          </a:p>
        </p:txBody>
      </p:sp>
    </p:spTree>
    <p:extLst>
      <p:ext uri="{BB962C8B-B14F-4D97-AF65-F5344CB8AC3E}">
        <p14:creationId xmlns:p14="http://schemas.microsoft.com/office/powerpoint/2010/main" val="1435880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10200-A69C-F04F-BCEB-BA5329A4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Sig-1R Roles: Neurogenesis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AA3DA-7B6E-0C4D-8454-FED7F71C6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D59AF-0A5F-0E4D-BA3B-097BFDDC0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504" y="1504710"/>
            <a:ext cx="7725107" cy="5081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77916-47A5-D544-89AC-F0A03FC0CEB5}"/>
              </a:ext>
            </a:extLst>
          </p:cNvPr>
          <p:cNvSpPr txBox="1"/>
          <p:nvPr/>
        </p:nvSpPr>
        <p:spPr>
          <a:xfrm>
            <a:off x="8252748" y="6331352"/>
            <a:ext cx="342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Fukunaga and </a:t>
            </a:r>
            <a:r>
              <a:rPr lang="en-US" dirty="0" err="1"/>
              <a:t>Moriguchi</a:t>
            </a:r>
            <a:r>
              <a:rPr lang="en-US" dirty="0"/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392414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DC979B-461E-6441-A9D3-6E66DB2D2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369" y="1157847"/>
            <a:ext cx="8933262" cy="5045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935C3F-1D86-324B-80EA-18EFDD7C1B68}"/>
              </a:ext>
            </a:extLst>
          </p:cNvPr>
          <p:cNvSpPr txBox="1"/>
          <p:nvPr/>
        </p:nvSpPr>
        <p:spPr>
          <a:xfrm>
            <a:off x="1597305" y="405114"/>
            <a:ext cx="9884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Relationship between oxidative stress and ER stress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FD688-DB31-124B-8303-8364D5959DE5}"/>
              </a:ext>
            </a:extLst>
          </p:cNvPr>
          <p:cNvSpPr txBox="1"/>
          <p:nvPr/>
        </p:nvSpPr>
        <p:spPr>
          <a:xfrm>
            <a:off x="8796759" y="6308203"/>
            <a:ext cx="200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(Chong et al., 2017)</a:t>
            </a:r>
          </a:p>
        </p:txBody>
      </p:sp>
    </p:spTree>
    <p:extLst>
      <p:ext uri="{BB962C8B-B14F-4D97-AF65-F5344CB8AC3E}">
        <p14:creationId xmlns:p14="http://schemas.microsoft.com/office/powerpoint/2010/main" val="1087414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FF30-086E-2843-9934-5B47CEE5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What happen during Hypoxia??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F934B-555F-FF46-9410-E0571E174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B4F9B-4CE3-D74D-8D1B-E3E1D99ED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66" y="1365813"/>
            <a:ext cx="6727095" cy="4811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DCD8CE-78CF-C248-B2D9-1280B67E6CEA}"/>
              </a:ext>
            </a:extLst>
          </p:cNvPr>
          <p:cNvSpPr txBox="1"/>
          <p:nvPr/>
        </p:nvSpPr>
        <p:spPr>
          <a:xfrm>
            <a:off x="8712361" y="6389225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Bickler</a:t>
            </a:r>
            <a:r>
              <a:rPr lang="en-US" dirty="0"/>
              <a:t> and Donohoe, 2002)</a:t>
            </a:r>
          </a:p>
        </p:txBody>
      </p:sp>
    </p:spTree>
    <p:extLst>
      <p:ext uri="{BB962C8B-B14F-4D97-AF65-F5344CB8AC3E}">
        <p14:creationId xmlns:p14="http://schemas.microsoft.com/office/powerpoint/2010/main" val="87692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42A75C-1A33-5244-8D08-6AEE3CF1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73458-551F-4B4C-B064-25EA86A52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767" y="801866"/>
            <a:ext cx="5879939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DMT ameliorates the adverse effects of cellular stress in hypoxia by activating sigma-1 receptors.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47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60F4-A521-0A40-9CA0-C23CA015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DMT (N,N-dimethyltryptamine)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96982-4BDE-4248-A8F4-829DBF48D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Endogenous Sig-1R regulator</a:t>
            </a:r>
          </a:p>
          <a:p>
            <a:r>
              <a:rPr lang="en-US" dirty="0"/>
              <a:t>Psychoactive snuffs (</a:t>
            </a:r>
            <a:r>
              <a:rPr lang="en-US" i="1" dirty="0" err="1"/>
              <a:t>yopo</a:t>
            </a:r>
            <a:r>
              <a:rPr lang="en-US" dirty="0"/>
              <a:t>) and sacramental teas (ayahuasca) of South American natives.</a:t>
            </a:r>
          </a:p>
          <a:p>
            <a:r>
              <a:rPr lang="en-US" dirty="0"/>
              <a:t>Found in human urine, blood and cerebrospinal fluid</a:t>
            </a:r>
          </a:p>
          <a:p>
            <a:r>
              <a:rPr lang="en-US" dirty="0"/>
              <a:t>Production increases in rodent brain under environmental stress.</a:t>
            </a:r>
          </a:p>
          <a:p>
            <a:r>
              <a:rPr lang="en-US" dirty="0"/>
              <a:t>Rapid onset, intense effects and short duration of action.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0BC82-1C8C-E94E-B654-37F73296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388" y="227806"/>
            <a:ext cx="2908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4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29227-508C-2D43-99DD-966BD6790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2" b="4115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AB383-F316-D24D-8C26-556E85C44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24" r="-1" b="-1"/>
          <a:stretch/>
        </p:blipFill>
        <p:spPr>
          <a:xfrm>
            <a:off x="6089904" y="251031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058A6-A76F-DC40-9461-2446884B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+mn-lt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1E76-5487-4748-B715-9B43B05AD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570" y="2029074"/>
            <a:ext cx="4803637" cy="37888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Isolation of cells</a:t>
            </a:r>
          </a:p>
          <a:p>
            <a:r>
              <a:rPr lang="en-US" dirty="0">
                <a:solidFill>
                  <a:srgbClr val="000000"/>
                </a:solidFill>
              </a:rPr>
              <a:t>Induction of Hypoxia</a:t>
            </a:r>
          </a:p>
          <a:p>
            <a:r>
              <a:rPr lang="en-US" dirty="0">
                <a:solidFill>
                  <a:srgbClr val="000000"/>
                </a:solidFill>
              </a:rPr>
              <a:t>DMT treatment of cells</a:t>
            </a:r>
          </a:p>
          <a:p>
            <a:r>
              <a:rPr lang="en-US" dirty="0">
                <a:solidFill>
                  <a:srgbClr val="000000"/>
                </a:solidFill>
              </a:rPr>
              <a:t>RNA isolation</a:t>
            </a:r>
          </a:p>
          <a:p>
            <a:r>
              <a:rPr lang="en-US" dirty="0">
                <a:solidFill>
                  <a:srgbClr val="000000"/>
                </a:solidFill>
              </a:rPr>
              <a:t>Western blotting</a:t>
            </a:r>
          </a:p>
          <a:p>
            <a:r>
              <a:rPr lang="en-US" dirty="0">
                <a:solidFill>
                  <a:srgbClr val="000000"/>
                </a:solidFill>
              </a:rPr>
              <a:t>Cellular viability assays</a:t>
            </a:r>
          </a:p>
          <a:p>
            <a:r>
              <a:rPr lang="en-US" dirty="0">
                <a:solidFill>
                  <a:srgbClr val="000000"/>
                </a:solidFill>
              </a:rPr>
              <a:t>RNA interference</a:t>
            </a:r>
          </a:p>
        </p:txBody>
      </p:sp>
    </p:spTree>
    <p:extLst>
      <p:ext uri="{BB962C8B-B14F-4D97-AF65-F5344CB8AC3E}">
        <p14:creationId xmlns:p14="http://schemas.microsoft.com/office/powerpoint/2010/main" val="432433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1B7D00-58FE-BE4E-9588-A116C66CF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93955"/>
            <a:ext cx="10905066" cy="5070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00BE5-454C-674E-8377-0FCBED350D5E}"/>
              </a:ext>
            </a:extLst>
          </p:cNvPr>
          <p:cNvSpPr txBox="1"/>
          <p:nvPr/>
        </p:nvSpPr>
        <p:spPr>
          <a:xfrm>
            <a:off x="1018572" y="342900"/>
            <a:ext cx="106442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DMT treatment on the survival of human iPSC-derived cortical neurons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86745-EEBF-4441-BFC6-A9AE3B26CC1A}"/>
              </a:ext>
            </a:extLst>
          </p:cNvPr>
          <p:cNvSpPr txBox="1"/>
          <p:nvPr/>
        </p:nvSpPr>
        <p:spPr>
          <a:xfrm>
            <a:off x="1203767" y="5964044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In vitro </a:t>
            </a:r>
            <a:r>
              <a:rPr lang="en-US" sz="2400" dirty="0"/>
              <a:t>administration of 10–200 </a:t>
            </a:r>
            <a:r>
              <a:rPr lang="el-GR" sz="2400" dirty="0"/>
              <a:t>μ</a:t>
            </a:r>
            <a:r>
              <a:rPr lang="en-US" sz="2400" dirty="0"/>
              <a:t>M DMT increases the survival of iPSC-derived cortical neurons </a:t>
            </a:r>
          </a:p>
        </p:txBody>
      </p:sp>
    </p:spTree>
    <p:extLst>
      <p:ext uri="{BB962C8B-B14F-4D97-AF65-F5344CB8AC3E}">
        <p14:creationId xmlns:p14="http://schemas.microsoft.com/office/powerpoint/2010/main" val="2747914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1075BF-9A97-7B4C-A135-152DE7D0C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73" y="1405469"/>
            <a:ext cx="8924445" cy="4462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CED5FC-D9A6-7945-A5CA-3766CC501316}"/>
              </a:ext>
            </a:extLst>
          </p:cNvPr>
          <p:cNvSpPr txBox="1"/>
          <p:nvPr/>
        </p:nvSpPr>
        <p:spPr>
          <a:xfrm>
            <a:off x="1400174" y="400050"/>
            <a:ext cx="1014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DMT treatment on the survival of Monocyte-derived macrophages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F863D6-965A-A543-B866-65874E78B2BE}"/>
              </a:ext>
            </a:extLst>
          </p:cNvPr>
          <p:cNvSpPr txBox="1"/>
          <p:nvPr/>
        </p:nvSpPr>
        <p:spPr>
          <a:xfrm>
            <a:off x="1373347" y="5942153"/>
            <a:ext cx="944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Significant amounts of apoptotic cells could be detected only after 6 h of hypoxia </a:t>
            </a:r>
          </a:p>
        </p:txBody>
      </p:sp>
    </p:spTree>
    <p:extLst>
      <p:ext uri="{BB962C8B-B14F-4D97-AF65-F5344CB8AC3E}">
        <p14:creationId xmlns:p14="http://schemas.microsoft.com/office/powerpoint/2010/main" val="102319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6D5AF4-0E5F-904E-98A2-080B49D2E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06" y="1582757"/>
            <a:ext cx="9349343" cy="4493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295B8-4C1E-2D4E-9B51-50FC86D24B0D}"/>
              </a:ext>
            </a:extLst>
          </p:cNvPr>
          <p:cNvSpPr txBox="1"/>
          <p:nvPr/>
        </p:nvSpPr>
        <p:spPr>
          <a:xfrm>
            <a:off x="1200151" y="628650"/>
            <a:ext cx="955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DMT treatment on the survival of Dendritic cells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AC978-E82F-3343-82BD-2F5230B70B54}"/>
              </a:ext>
            </a:extLst>
          </p:cNvPr>
          <p:cNvSpPr txBox="1"/>
          <p:nvPr/>
        </p:nvSpPr>
        <p:spPr>
          <a:xfrm>
            <a:off x="1642506" y="6055259"/>
            <a:ext cx="9349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Significant amounts of apoptotic cells could be detected only after 6 h of hypoxia </a:t>
            </a:r>
          </a:p>
        </p:txBody>
      </p:sp>
    </p:spTree>
    <p:extLst>
      <p:ext uri="{BB962C8B-B14F-4D97-AF65-F5344CB8AC3E}">
        <p14:creationId xmlns:p14="http://schemas.microsoft.com/office/powerpoint/2010/main" val="3585068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3B8148-B821-A944-B003-2C66EF37E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047020"/>
            <a:ext cx="10989090" cy="3207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C5C619-1D11-1045-B3A6-18E67D01BDC3}"/>
              </a:ext>
            </a:extLst>
          </p:cNvPr>
          <p:cNvSpPr txBox="1"/>
          <p:nvPr/>
        </p:nvSpPr>
        <p:spPr>
          <a:xfrm>
            <a:off x="1485900" y="471488"/>
            <a:ext cx="960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effect of Sig-1R gene silencing on the DMT-mediated cell survival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9053A-D34D-7F4B-9574-70ADFFC97B78}"/>
              </a:ext>
            </a:extLst>
          </p:cNvPr>
          <p:cNvSpPr txBox="1"/>
          <p:nvPr/>
        </p:nvSpPr>
        <p:spPr>
          <a:xfrm>
            <a:off x="2167359" y="5440102"/>
            <a:ext cx="9465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Specific silencing of the Sig-1R gene resulted in downregulation of the Sig-1R protein in all cell types as compared to non- transfected and scrambled siRNA controls </a:t>
            </a:r>
          </a:p>
          <a:p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7737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2DC6AA-626D-2948-87A9-495830BA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01483"/>
            <a:ext cx="10905066" cy="4055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C0E7C8-96EC-0D44-8DDC-776AAF796EBF}"/>
              </a:ext>
            </a:extLst>
          </p:cNvPr>
          <p:cNvSpPr txBox="1"/>
          <p:nvPr/>
        </p:nvSpPr>
        <p:spPr>
          <a:xfrm>
            <a:off x="643467" y="485775"/>
            <a:ext cx="1067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Effect of Sig-1R knockdown on cell viability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C2BBA-7A94-0E40-92DD-88836B5CB5B9}"/>
              </a:ext>
            </a:extLst>
          </p:cNvPr>
          <p:cNvSpPr txBox="1"/>
          <p:nvPr/>
        </p:nvSpPr>
        <p:spPr>
          <a:xfrm>
            <a:off x="1284790" y="5664339"/>
            <a:ext cx="10147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Specific silencing of Sig-1R abrogated the modulatory potential of DMT on the survival of all cell types </a:t>
            </a:r>
          </a:p>
        </p:txBody>
      </p:sp>
    </p:spTree>
    <p:extLst>
      <p:ext uri="{BB962C8B-B14F-4D97-AF65-F5344CB8AC3E}">
        <p14:creationId xmlns:p14="http://schemas.microsoft.com/office/powerpoint/2010/main" val="3129070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9710949-3E42-41E9-8814-1B516CEA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4" y="2365002"/>
            <a:ext cx="9618132" cy="1536382"/>
          </a:xfrm>
        </p:spPr>
        <p:txBody>
          <a:bodyPr>
            <a:normAutofit/>
          </a:bodyPr>
          <a:lstStyle/>
          <a:p>
            <a:endParaRPr lang="en-US" sz="24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A32A59-A8A9-6945-86AB-F90AC0623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9" y="1553988"/>
            <a:ext cx="10358436" cy="5047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1D8E5-FEF1-F345-9FCA-15DB3A50A7BF}"/>
              </a:ext>
            </a:extLst>
          </p:cNvPr>
          <p:cNvSpPr txBox="1"/>
          <p:nvPr/>
        </p:nvSpPr>
        <p:spPr>
          <a:xfrm>
            <a:off x="1414256" y="886871"/>
            <a:ext cx="826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Effect of Sig-1R knockdown on cell viability  </a:t>
            </a:r>
          </a:p>
        </p:txBody>
      </p:sp>
    </p:spTree>
    <p:extLst>
      <p:ext uri="{BB962C8B-B14F-4D97-AF65-F5344CB8AC3E}">
        <p14:creationId xmlns:p14="http://schemas.microsoft.com/office/powerpoint/2010/main" val="2425591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89175-E09D-554F-859B-2A3D18858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7858"/>
          <a:stretch/>
        </p:blipFill>
        <p:spPr>
          <a:xfrm>
            <a:off x="3125968" y="252722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BF368B-CD11-024C-82AA-9BA776333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054" r="4160" b="2"/>
          <a:stretch/>
        </p:blipFill>
        <p:spPr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5CF9D-780C-EC4B-A0CD-1E2D014A2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330" r="5" b="5"/>
          <a:stretch/>
        </p:blipFill>
        <p:spPr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BE7BF-2163-0745-9B75-8C6DDEB4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170" y="797029"/>
            <a:ext cx="5388911" cy="145997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Sig-1R knockout mice display a depressive phenotype: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FBC9E-675F-D74B-838C-F8DDF50BD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Tests performed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   Light-dark transfer test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   Elevated plus-maze test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   Forced swim test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887079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C07ABC-8566-BF41-B097-3C1AF90D5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767" y="1031028"/>
            <a:ext cx="10344766" cy="45495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EED0FF-942C-9044-BD03-5331B19DB8C7}"/>
              </a:ext>
            </a:extLst>
          </p:cNvPr>
          <p:cNvSpPr txBox="1"/>
          <p:nvPr/>
        </p:nvSpPr>
        <p:spPr>
          <a:xfrm>
            <a:off x="1400537" y="532435"/>
            <a:ext cx="369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6AF98-1473-4842-8806-6F19C1B37F14}"/>
              </a:ext>
            </a:extLst>
          </p:cNvPr>
          <p:cNvSpPr txBox="1"/>
          <p:nvPr/>
        </p:nvSpPr>
        <p:spPr>
          <a:xfrm>
            <a:off x="946123" y="5580558"/>
            <a:ext cx="10602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No significant genotype effects were found in the % of time spent in the light compartment of the apparatus, in the latency to first enter into the light compartment or in the total number of transitions between compartments </a:t>
            </a:r>
          </a:p>
        </p:txBody>
      </p:sp>
    </p:spTree>
    <p:extLst>
      <p:ext uri="{BB962C8B-B14F-4D97-AF65-F5344CB8AC3E}">
        <p14:creationId xmlns:p14="http://schemas.microsoft.com/office/powerpoint/2010/main" val="228130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518A44-72FB-F442-9FFC-823B0B0C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Sub-Theme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4DD2B-CDEE-0645-866F-7006611D8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Activation of sigma-1 receptors modulate anxiety and depression related behaviors</a:t>
            </a:r>
          </a:p>
        </p:txBody>
      </p:sp>
    </p:spTree>
    <p:extLst>
      <p:ext uri="{BB962C8B-B14F-4D97-AF65-F5344CB8AC3E}">
        <p14:creationId xmlns:p14="http://schemas.microsoft.com/office/powerpoint/2010/main" val="4273673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669228-E414-164E-9BAE-53EA8CBB20DF}"/>
              </a:ext>
            </a:extLst>
          </p:cNvPr>
          <p:cNvSpPr txBox="1"/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ea typeface="+mj-ea"/>
                <a:cs typeface="+mj-cs"/>
              </a:rPr>
              <a:t>Elevated plus maze test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9880A3-C03B-6C4A-9BF9-D9C563ED9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654" y="1319791"/>
            <a:ext cx="8241199" cy="4440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3D6D5-7E77-EE49-BFE2-B4081D3CCB4B}"/>
              </a:ext>
            </a:extLst>
          </p:cNvPr>
          <p:cNvSpPr txBox="1"/>
          <p:nvPr/>
        </p:nvSpPr>
        <p:spPr>
          <a:xfrm>
            <a:off x="1354237" y="5760537"/>
            <a:ext cx="9838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No significant genotype effects were found in the % of time spent on the open arms (measure of anxiety-like behavior), or in the number of entries into the closed arms (measure of non-specific motor activity). </a:t>
            </a:r>
          </a:p>
        </p:txBody>
      </p:sp>
    </p:spTree>
    <p:extLst>
      <p:ext uri="{BB962C8B-B14F-4D97-AF65-F5344CB8AC3E}">
        <p14:creationId xmlns:p14="http://schemas.microsoft.com/office/powerpoint/2010/main" val="3267502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0093DE-8A8C-474A-A832-BD7EDB99E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962" y="1871667"/>
            <a:ext cx="3862790" cy="28531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F5216F9-2EA5-3A4C-94F6-76F58D41F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203463"/>
            <a:ext cx="3537345" cy="244492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1D351B5-7D5D-DB41-AE1C-074F34663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2181812"/>
            <a:ext cx="3517120" cy="2488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05851-3359-D945-AD9C-0E86D708B24F}"/>
              </a:ext>
            </a:extLst>
          </p:cNvPr>
          <p:cNvSpPr txBox="1"/>
          <p:nvPr/>
        </p:nvSpPr>
        <p:spPr>
          <a:xfrm>
            <a:off x="3790201" y="667709"/>
            <a:ext cx="4039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Forced swim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FCC77-838D-9145-82C0-311208F7C90E}"/>
              </a:ext>
            </a:extLst>
          </p:cNvPr>
          <p:cNvSpPr txBox="1"/>
          <p:nvPr/>
        </p:nvSpPr>
        <p:spPr>
          <a:xfrm>
            <a:off x="659757" y="5277098"/>
            <a:ext cx="9977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Significantly greater immobility and less swimming than WT mice (depressive phenotype) and Sig-1R KO and WT showed similar levels of climbing</a:t>
            </a:r>
          </a:p>
        </p:txBody>
      </p:sp>
    </p:spTree>
    <p:extLst>
      <p:ext uri="{BB962C8B-B14F-4D97-AF65-F5344CB8AC3E}">
        <p14:creationId xmlns:p14="http://schemas.microsoft.com/office/powerpoint/2010/main" val="2178670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BC7B-6BCA-0741-8C1D-7AA63FF2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 (2,5-dimethoxy-4-iodoamphetamine)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DF846-FBF0-8446-8662-543035560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High affinity at serotonin 5-HT2  receptor subtypes</a:t>
            </a:r>
          </a:p>
          <a:p>
            <a:pPr marL="0" indent="0">
              <a:buNone/>
            </a:pPr>
            <a:r>
              <a:rPr lang="en-US" dirty="0"/>
              <a:t>             Full agonist- 5-HT2A</a:t>
            </a:r>
          </a:p>
          <a:p>
            <a:pPr marL="0" indent="0">
              <a:buNone/>
            </a:pPr>
            <a:r>
              <a:rPr lang="en-US" dirty="0"/>
              <a:t>             Partial agonist- 5-HT2C</a:t>
            </a:r>
          </a:p>
          <a:p>
            <a:r>
              <a:rPr lang="en-US" dirty="0"/>
              <a:t>Indicator of the presence of serotonin receptors</a:t>
            </a:r>
          </a:p>
          <a:p>
            <a:r>
              <a:rPr lang="en-US" dirty="0"/>
              <a:t>Selective function</a:t>
            </a:r>
          </a:p>
          <a:p>
            <a:r>
              <a:rPr lang="en-US" dirty="0"/>
              <a:t>Induce a head twitch response (HTR) in mice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42A18-1C48-AA47-8B8B-FC9417B1C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877" y="3074405"/>
            <a:ext cx="2672923" cy="24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04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CD4E243-E907-6948-ACD7-33996C9CCB1C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HTR under DOI and Haloperidol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43A072-EE2A-0C40-B873-BE85AAB35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191" y="1362638"/>
            <a:ext cx="8927151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1B5A86-4C45-0E40-A8FA-3CC9D42F446C}"/>
              </a:ext>
            </a:extLst>
          </p:cNvPr>
          <p:cNvSpPr txBox="1"/>
          <p:nvPr/>
        </p:nvSpPr>
        <p:spPr>
          <a:xfrm>
            <a:off x="729205" y="5864447"/>
            <a:ext cx="11215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Haloperidol rapidly attenuated the frequency (number of twitches/unit of time) of the DOI-induced HTR.  </a:t>
            </a:r>
          </a:p>
        </p:txBody>
      </p:sp>
    </p:spTree>
    <p:extLst>
      <p:ext uri="{BB962C8B-B14F-4D97-AF65-F5344CB8AC3E}">
        <p14:creationId xmlns:p14="http://schemas.microsoft.com/office/powerpoint/2010/main" val="3642762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BA9911-30B9-D34A-8683-2E74A4CDDFC8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Effect of Sig-1R agonists and antagonists on the DOI-induced HTR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6ACDE3-0B5E-3D46-99CC-795F0C1BB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914" y="1594133"/>
            <a:ext cx="7170938" cy="376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F9CBB-26C7-9540-8A66-86AAF4A40081}"/>
              </a:ext>
            </a:extLst>
          </p:cNvPr>
          <p:cNvSpPr txBox="1"/>
          <p:nvPr/>
        </p:nvSpPr>
        <p:spPr>
          <a:xfrm>
            <a:off x="1046062" y="5555848"/>
            <a:ext cx="10307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The sigma-1 receptor antagonists haloperidol and BD1047 both attenuated the DOI-induced HTR when compared to their respective vehicle controls. </a:t>
            </a:r>
          </a:p>
        </p:txBody>
      </p:sp>
    </p:spTree>
    <p:extLst>
      <p:ext uri="{BB962C8B-B14F-4D97-AF65-F5344CB8AC3E}">
        <p14:creationId xmlns:p14="http://schemas.microsoft.com/office/powerpoint/2010/main" val="2508548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E350-40CA-9E4C-A196-F37E562B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F3D95-495B-3D47-BD29-1D4A4B84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algn="just"/>
            <a:r>
              <a:rPr lang="en-US" dirty="0"/>
              <a:t>DMT-mediated Sig-1R modulation may contribute to neuro-regenerative and neurorestorative processes.</a:t>
            </a:r>
          </a:p>
          <a:p>
            <a:r>
              <a:rPr lang="en-US" dirty="0"/>
              <a:t>Sig-1Rs modulate depressive behavior and Sig-1R agonists act as potential therapeutics for depressive disorders.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85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AE18D-8F19-5F48-AA7C-257E1671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Therapeutic potential of Sig-1R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0F88A-B571-7041-9B38-D789A184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treatment for </a:t>
            </a:r>
          </a:p>
          <a:p>
            <a:pPr marL="914400" lvl="2" indent="0">
              <a:buNone/>
            </a:pPr>
            <a:r>
              <a:rPr lang="en-US" sz="2800" dirty="0"/>
              <a:t>Depression (MDD and PD)</a:t>
            </a:r>
          </a:p>
          <a:p>
            <a:pPr marL="914400" lvl="2" indent="0">
              <a:buNone/>
            </a:pPr>
            <a:r>
              <a:rPr lang="en-US" sz="2800" dirty="0"/>
              <a:t>Anxiety </a:t>
            </a:r>
          </a:p>
          <a:p>
            <a:pPr marL="914400" lvl="2" indent="0">
              <a:buNone/>
            </a:pPr>
            <a:r>
              <a:rPr lang="en-US" sz="2800" dirty="0"/>
              <a:t>Surgery</a:t>
            </a:r>
          </a:p>
          <a:p>
            <a:pPr marL="914400" lvl="2" indent="0">
              <a:buNone/>
            </a:pPr>
            <a:r>
              <a:rPr lang="en-US" sz="2800" dirty="0"/>
              <a:t>Old people with emphysema</a:t>
            </a:r>
          </a:p>
        </p:txBody>
      </p:sp>
    </p:spTree>
    <p:extLst>
      <p:ext uri="{BB962C8B-B14F-4D97-AF65-F5344CB8AC3E}">
        <p14:creationId xmlns:p14="http://schemas.microsoft.com/office/powerpoint/2010/main" val="3486788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F35F-40D8-E54D-AAE9-412EBCBA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FC32A-2E75-004B-B8E1-6A881E7A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</a:t>
            </a:r>
            <a:r>
              <a:rPr lang="en-US" sz="6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1239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D98143-7EE7-5748-B75D-2BE76EC31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Characters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A38B9-793B-B54E-B774-7BE55FD6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Sigma-1 receptors (Sig-1R)</a:t>
            </a:r>
          </a:p>
          <a:p>
            <a:r>
              <a:rPr lang="en-US" sz="3200" dirty="0">
                <a:solidFill>
                  <a:srgbClr val="000000"/>
                </a:solidFill>
              </a:rPr>
              <a:t>Neural Protection</a:t>
            </a:r>
          </a:p>
          <a:p>
            <a:r>
              <a:rPr lang="en-US" sz="3200" dirty="0">
                <a:solidFill>
                  <a:srgbClr val="000000"/>
                </a:solidFill>
              </a:rPr>
              <a:t>Head twitch response</a:t>
            </a:r>
          </a:p>
          <a:p>
            <a:r>
              <a:rPr lang="en-US" sz="3200" dirty="0">
                <a:solidFill>
                  <a:srgbClr val="000000"/>
                </a:solidFill>
              </a:rPr>
              <a:t>Antidepressant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3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4030F0-186C-E540-8142-364385C2D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+mn-lt"/>
              </a:rPr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86E5E-5D1C-4B4F-BEE5-28D988EA9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401" y="1392174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DMT acting on Sigma-1 receptors have antidepressant effects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8A05-8328-8545-92E5-7C46B161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Historical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E2771-3460-EC46-8264-01B5A8953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First proposed in 1976 by Martin and his colleagues.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801A5-04B7-3D4D-A634-83BE02B0D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69" y="2343131"/>
            <a:ext cx="6697350" cy="4203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DF5DE-7762-3147-8BE1-533325EEBCA9}"/>
              </a:ext>
            </a:extLst>
          </p:cNvPr>
          <p:cNvSpPr txBox="1"/>
          <p:nvPr/>
        </p:nvSpPr>
        <p:spPr>
          <a:xfrm>
            <a:off x="9706768" y="6176963"/>
            <a:ext cx="220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(Martin et al., 1976)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7E537-83EA-CA48-9576-74AE0B2CE0A3}"/>
              </a:ext>
            </a:extLst>
          </p:cNvPr>
          <p:cNvSpPr txBox="1"/>
          <p:nvPr/>
        </p:nvSpPr>
        <p:spPr>
          <a:xfrm>
            <a:off x="8021256" y="2569580"/>
            <a:ext cx="359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SKF-10,047 (N-</a:t>
            </a:r>
            <a:r>
              <a:rPr lang="en-US" dirty="0" err="1"/>
              <a:t>allylnormetazocine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6296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40EC-2353-B44C-91F5-C85B63D97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Historical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AE8C3-E78B-F942-A48B-9A2667734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Studies by Tsung-Ping </a:t>
            </a:r>
            <a:r>
              <a:rPr lang="en-US" dirty="0" err="1"/>
              <a:t>Su</a:t>
            </a:r>
            <a:r>
              <a:rPr lang="en-US" dirty="0"/>
              <a:t> and William Tam</a:t>
            </a:r>
          </a:p>
          <a:p>
            <a:r>
              <a:rPr lang="en-US" dirty="0"/>
              <a:t>Identification of selective radioligands </a:t>
            </a:r>
          </a:p>
          <a:p>
            <a:pPr marL="0" indent="0">
              <a:buNone/>
            </a:pPr>
            <a:r>
              <a:rPr lang="en-US" sz="2800" dirty="0"/>
              <a:t>             DTG (</a:t>
            </a:r>
            <a:r>
              <a:rPr lang="en-US" sz="2800" dirty="0" err="1"/>
              <a:t>Diotolylguanidine</a:t>
            </a:r>
            <a:r>
              <a:rPr lang="en-US" sz="2800" dirty="0"/>
              <a:t>)              </a:t>
            </a:r>
          </a:p>
          <a:p>
            <a:pPr marL="457200" lvl="1" indent="0">
              <a:buNone/>
            </a:pPr>
            <a:r>
              <a:rPr lang="en-US" sz="2800" dirty="0"/>
              <a:t>       Pentazocine</a:t>
            </a:r>
          </a:p>
          <a:p>
            <a:r>
              <a:rPr lang="en-US" dirty="0"/>
              <a:t>Cloning of the first Sig-R by Hanner et al. (1996)</a:t>
            </a:r>
          </a:p>
          <a:p>
            <a:pPr marL="914400" lvl="2" indent="0">
              <a:buNone/>
            </a:pPr>
            <a:r>
              <a:rPr lang="en-US" sz="2800" dirty="0"/>
              <a:t> Insights about the structure and function of receptors</a:t>
            </a:r>
          </a:p>
          <a:p>
            <a:pPr marL="914400" lvl="2" indent="0">
              <a:buNone/>
            </a:pPr>
            <a:r>
              <a:rPr lang="en-US" sz="2800" dirty="0"/>
              <a:t> A protein with 223 amino acids </a:t>
            </a:r>
          </a:p>
          <a:p>
            <a:pPr marL="914400" lvl="2" indent="0">
              <a:buNone/>
            </a:pPr>
            <a:r>
              <a:rPr lang="en-US" sz="2800" dirty="0"/>
              <a:t> 90% sequence conservation in many mammalian species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BB15E-7E94-EA45-BDD3-BAF0144A8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696" y="1"/>
            <a:ext cx="2647304" cy="3113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DFB4D-9E30-544C-AA2C-64EA333A6D1A}"/>
              </a:ext>
            </a:extLst>
          </p:cNvPr>
          <p:cNvSpPr txBox="1"/>
          <p:nvPr/>
        </p:nvSpPr>
        <p:spPr>
          <a:xfrm>
            <a:off x="9390367" y="3429000"/>
            <a:ext cx="264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(Duncan and Wang, 2005) </a:t>
            </a:r>
          </a:p>
        </p:txBody>
      </p:sp>
    </p:spTree>
    <p:extLst>
      <p:ext uri="{BB962C8B-B14F-4D97-AF65-F5344CB8AC3E}">
        <p14:creationId xmlns:p14="http://schemas.microsoft.com/office/powerpoint/2010/main" val="227626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8D98B-9837-5145-A42C-DACD101E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Subtypes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095A9-3CAF-A148-868D-E9837D4B4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well established subtypes</a:t>
            </a:r>
          </a:p>
          <a:p>
            <a:pPr lvl="1"/>
            <a:r>
              <a:rPr lang="en-US" sz="2800" dirty="0"/>
              <a:t>Sig-1R</a:t>
            </a:r>
          </a:p>
          <a:p>
            <a:pPr lvl="1"/>
            <a:r>
              <a:rPr lang="en-US" sz="2800" dirty="0"/>
              <a:t>Sig-2R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/>
              <a:t>Additional subtypes</a:t>
            </a:r>
          </a:p>
          <a:p>
            <a:pPr lvl="1"/>
            <a:r>
              <a:rPr lang="en-US" sz="2800" dirty="0"/>
              <a:t>Sig-3R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2B433-CAF5-6541-8985-BC20F9963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175" y="2673350"/>
            <a:ext cx="6400800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D790F1-102D-F349-8A09-FF02D227A8A8}"/>
              </a:ext>
            </a:extLst>
          </p:cNvPr>
          <p:cNvSpPr txBox="1"/>
          <p:nvPr/>
        </p:nvSpPr>
        <p:spPr>
          <a:xfrm>
            <a:off x="6096000" y="2304018"/>
            <a:ext cx="424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Sig-1R                          Sig-2R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A064C-2DCE-4545-8CA5-5EE85468A214}"/>
              </a:ext>
            </a:extLst>
          </p:cNvPr>
          <p:cNvSpPr txBox="1"/>
          <p:nvPr/>
        </p:nvSpPr>
        <p:spPr>
          <a:xfrm>
            <a:off x="8611565" y="6551271"/>
            <a:ext cx="313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Hellewell</a:t>
            </a:r>
            <a:r>
              <a:rPr lang="en-US" dirty="0"/>
              <a:t> et al., 1994)</a:t>
            </a:r>
          </a:p>
        </p:txBody>
      </p:sp>
    </p:spTree>
    <p:extLst>
      <p:ext uri="{BB962C8B-B14F-4D97-AF65-F5344CB8AC3E}">
        <p14:creationId xmlns:p14="http://schemas.microsoft.com/office/powerpoint/2010/main" val="179978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5816-942D-D745-87A5-DDBB683A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Anatomical Distribution of Sig-1R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9A04-339B-394D-A424-B448FBEB2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Sig-R present throughout the body</a:t>
            </a:r>
          </a:p>
          <a:p>
            <a:pPr lvl="1"/>
            <a:r>
              <a:rPr lang="en-US" sz="2800" dirty="0"/>
              <a:t>CNS: Expressed in the hippocampus, amygdala, cerebellum, basal ganglia and spinal cord ( Seth et al., 1998).</a:t>
            </a:r>
          </a:p>
          <a:p>
            <a:pPr lvl="1"/>
            <a:r>
              <a:rPr lang="en-US" sz="2800" dirty="0"/>
              <a:t>Peripheral organs: Heart, lung, liver, kidney, gut</a:t>
            </a:r>
          </a:p>
          <a:p>
            <a:pPr lvl="1"/>
            <a:r>
              <a:rPr lang="en-US" sz="2800" dirty="0"/>
              <a:t>Cell types: Leukocytes, granulocytes, lymphocytes, and natural killer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28176-2330-C74D-A2E5-C2BBEBDF7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" r="1" b="10992"/>
          <a:stretch/>
        </p:blipFill>
        <p:spPr>
          <a:xfrm>
            <a:off x="5958840" y="1904282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21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854</Words>
  <Application>Microsoft Office PowerPoint</Application>
  <PresentationFormat>Widescreen</PresentationFormat>
  <Paragraphs>136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Theme</vt:lpstr>
      <vt:lpstr>Sub-Theme</vt:lpstr>
      <vt:lpstr>Characters</vt:lpstr>
      <vt:lpstr>Hypothesis</vt:lpstr>
      <vt:lpstr>Historical Perspective</vt:lpstr>
      <vt:lpstr>Historical Perspective</vt:lpstr>
      <vt:lpstr>Subtypes</vt:lpstr>
      <vt:lpstr>Anatomical Distribution of Sig-1R</vt:lpstr>
      <vt:lpstr>The Oligomerization of Sig-1R </vt:lpstr>
      <vt:lpstr>Sig-1R ligands</vt:lpstr>
      <vt:lpstr>Sig-1R ligands</vt:lpstr>
      <vt:lpstr>Physiological roles of Sig-1R in the CNS</vt:lpstr>
      <vt:lpstr>PowerPoint Presentation</vt:lpstr>
      <vt:lpstr>Sig-1R Roles: Neuroinflammation</vt:lpstr>
      <vt:lpstr>  Sig-1R Roles: Therapeutic mechanism for Sig-1R agonists </vt:lpstr>
      <vt:lpstr>Sig-1R Roles: Neurogenesis  </vt:lpstr>
      <vt:lpstr>PowerPoint Presentation</vt:lpstr>
      <vt:lpstr>What happen during Hypoxia??  </vt:lpstr>
      <vt:lpstr>DMT (N,N-dimethyltryptamine)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Sig-1R knockout mice display a depressive phenotype: Methods</vt:lpstr>
      <vt:lpstr>PowerPoint Presentation</vt:lpstr>
      <vt:lpstr>PowerPoint Presentation</vt:lpstr>
      <vt:lpstr>PowerPoint Presentation</vt:lpstr>
      <vt:lpstr>DOI (2,5-dimethoxy-4-iodoamphetamine)</vt:lpstr>
      <vt:lpstr>PowerPoint Presentation</vt:lpstr>
      <vt:lpstr>PowerPoint Presentation</vt:lpstr>
      <vt:lpstr>Conclusion</vt:lpstr>
      <vt:lpstr>Therapeutic potential of Sig-1R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MohottiMalwattage, Naleeka</dc:creator>
  <cp:lastModifiedBy>Summers, Cliff</cp:lastModifiedBy>
  <cp:revision>6</cp:revision>
  <dcterms:created xsi:type="dcterms:W3CDTF">2020-04-24T15:08:55Z</dcterms:created>
  <dcterms:modified xsi:type="dcterms:W3CDTF">2020-04-24T17:41:31Z</dcterms:modified>
</cp:coreProperties>
</file>